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TAN Mon Cheri" charset="1" panose="00000000000000000000"/>
      <p:regular r:id="rId16"/>
    </p:embeddedFont>
    <p:embeddedFont>
      <p:font typeface="TT Corals" charset="1" panose="02000506040000020003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jpe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24.jpeg" Type="http://schemas.openxmlformats.org/officeDocument/2006/relationships/image"/><Relationship Id="rId5" Target="../media/image2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020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665177" y="2161686"/>
            <a:ext cx="5594123" cy="5963627"/>
          </a:xfrm>
          <a:custGeom>
            <a:avLst/>
            <a:gdLst/>
            <a:ahLst/>
            <a:cxnLst/>
            <a:rect r="r" b="b" t="t" l="l"/>
            <a:pathLst>
              <a:path h="5963627" w="5594123">
                <a:moveTo>
                  <a:pt x="0" y="0"/>
                </a:moveTo>
                <a:lnTo>
                  <a:pt x="5594123" y="0"/>
                </a:lnTo>
                <a:lnTo>
                  <a:pt x="5594123" y="5963628"/>
                </a:lnTo>
                <a:lnTo>
                  <a:pt x="0" y="596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659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86125" y="3550877"/>
            <a:ext cx="9123693" cy="217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52"/>
              </a:lnSpc>
            </a:pPr>
            <a:r>
              <a:rPr lang="en-US" sz="7899" spc="394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CIRCULO CROMATICO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166" r="0" b="-831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4047495"/>
            <a:ext cx="13563291" cy="1685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964"/>
              </a:lnSpc>
            </a:pPr>
            <a:r>
              <a:rPr lang="en-US" sz="12116" spc="363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THANK YOU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0" y="0"/>
            <a:ext cx="344886" cy="10287000"/>
            <a:chOff x="0" y="0"/>
            <a:chExt cx="90834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834" cy="2709333"/>
            </a:xfrm>
            <a:custGeom>
              <a:avLst/>
              <a:gdLst/>
              <a:ahLst/>
              <a:cxnLst/>
              <a:rect r="r" b="b" t="t" l="l"/>
              <a:pathLst>
                <a:path h="2709333" w="90834">
                  <a:moveTo>
                    <a:pt x="0" y="0"/>
                  </a:moveTo>
                  <a:lnTo>
                    <a:pt x="90834" y="0"/>
                  </a:lnTo>
                  <a:lnTo>
                    <a:pt x="9083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2121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90834" cy="26807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8"/>
                </a:lnSpc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44886" y="5826940"/>
            <a:ext cx="8799114" cy="4273371"/>
            <a:chOff x="0" y="0"/>
            <a:chExt cx="1030674" cy="5005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30674" cy="500556"/>
            </a:xfrm>
            <a:custGeom>
              <a:avLst/>
              <a:gdLst/>
              <a:ahLst/>
              <a:cxnLst/>
              <a:rect r="r" b="b" t="t" l="l"/>
              <a:pathLst>
                <a:path h="500556" w="1030674">
                  <a:moveTo>
                    <a:pt x="0" y="0"/>
                  </a:moveTo>
                  <a:lnTo>
                    <a:pt x="1030674" y="0"/>
                  </a:lnTo>
                  <a:lnTo>
                    <a:pt x="1030674" y="500556"/>
                  </a:lnTo>
                  <a:lnTo>
                    <a:pt x="0" y="500556"/>
                  </a:lnTo>
                  <a:close/>
                </a:path>
              </a:pathLst>
            </a:custGeom>
            <a:blipFill>
              <a:blip r:embed="rId2"/>
              <a:stretch>
                <a:fillRect l="-9407" t="0" r="-9407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9144000" y="613661"/>
            <a:ext cx="8835683" cy="5213279"/>
            <a:chOff x="0" y="0"/>
            <a:chExt cx="1226010" cy="7233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26010" cy="723377"/>
            </a:xfrm>
            <a:custGeom>
              <a:avLst/>
              <a:gdLst/>
              <a:ahLst/>
              <a:cxnLst/>
              <a:rect r="r" b="b" t="t" l="l"/>
              <a:pathLst>
                <a:path h="723377" w="1226010">
                  <a:moveTo>
                    <a:pt x="0" y="0"/>
                  </a:moveTo>
                  <a:lnTo>
                    <a:pt x="1226010" y="0"/>
                  </a:lnTo>
                  <a:lnTo>
                    <a:pt x="1226010" y="723377"/>
                  </a:lnTo>
                  <a:lnTo>
                    <a:pt x="0" y="723377"/>
                  </a:lnTo>
                  <a:close/>
                </a:path>
              </a:pathLst>
            </a:custGeom>
            <a:blipFill>
              <a:blip r:embed="rId3"/>
              <a:stretch>
                <a:fillRect l="-22174" t="0" r="-2217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344886" cy="10287000"/>
            <a:chOff x="0" y="0"/>
            <a:chExt cx="90834" cy="27093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0834" cy="2709333"/>
            </a:xfrm>
            <a:custGeom>
              <a:avLst/>
              <a:gdLst/>
              <a:ahLst/>
              <a:cxnLst/>
              <a:rect r="r" b="b" t="t" l="l"/>
              <a:pathLst>
                <a:path h="2709333" w="90834">
                  <a:moveTo>
                    <a:pt x="0" y="0"/>
                  </a:moveTo>
                  <a:lnTo>
                    <a:pt x="90834" y="0"/>
                  </a:lnTo>
                  <a:lnTo>
                    <a:pt x="9083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2121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90834" cy="26807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8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335917" y="6906907"/>
            <a:ext cx="8643766" cy="271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19"/>
              </a:lnSpc>
            </a:pPr>
            <a:r>
              <a:rPr lang="en-US" sz="3599">
                <a:solidFill>
                  <a:srgbClr val="FFFFFF"/>
                </a:solidFill>
                <a:latin typeface="TT Corals"/>
                <a:ea typeface="TT Corals"/>
                <a:cs typeface="TT Corals"/>
                <a:sym typeface="TT Corals"/>
              </a:rPr>
              <a:t>Se les enseñó qué es el círculo cromático y para qué sirve, ya que es una herramienta visual fundamental para realizar combinaciones y así lograr outfits armoniosos y visiblemente equilibrados.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06953" y="708911"/>
            <a:ext cx="5867826" cy="96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89"/>
              </a:lnSpc>
            </a:pPr>
            <a:r>
              <a:rPr lang="en-US" sz="6999" spc="349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TEMA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53259" y="2742364"/>
            <a:ext cx="6367153" cy="1513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21"/>
              </a:lnSpc>
            </a:pPr>
            <a:r>
              <a:rPr lang="en-US" sz="5534" spc="276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CÍRCULO CROMÁTICO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36507" y="307493"/>
            <a:ext cx="8976276" cy="5143500"/>
            <a:chOff x="0" y="0"/>
            <a:chExt cx="1273172" cy="7295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73172" cy="729541"/>
            </a:xfrm>
            <a:custGeom>
              <a:avLst/>
              <a:gdLst/>
              <a:ahLst/>
              <a:cxnLst/>
              <a:rect r="r" b="b" t="t" l="l"/>
              <a:pathLst>
                <a:path h="729541" w="1273172">
                  <a:moveTo>
                    <a:pt x="0" y="0"/>
                  </a:moveTo>
                  <a:lnTo>
                    <a:pt x="1273172" y="0"/>
                  </a:lnTo>
                  <a:lnTo>
                    <a:pt x="1273172" y="729541"/>
                  </a:lnTo>
                  <a:lnTo>
                    <a:pt x="0" y="729541"/>
                  </a:lnTo>
                  <a:close/>
                </a:path>
              </a:pathLst>
            </a:custGeom>
            <a:blipFill>
              <a:blip r:embed="rId2"/>
              <a:stretch>
                <a:fillRect l="-20093" t="0" r="-2009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34815" y="4808053"/>
            <a:ext cx="8401692" cy="5143500"/>
            <a:chOff x="0" y="0"/>
            <a:chExt cx="1191674" cy="72954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91674" cy="729541"/>
            </a:xfrm>
            <a:custGeom>
              <a:avLst/>
              <a:gdLst/>
              <a:ahLst/>
              <a:cxnLst/>
              <a:rect r="r" b="b" t="t" l="l"/>
              <a:pathLst>
                <a:path h="729541" w="1191674">
                  <a:moveTo>
                    <a:pt x="0" y="0"/>
                  </a:moveTo>
                  <a:lnTo>
                    <a:pt x="1191674" y="0"/>
                  </a:lnTo>
                  <a:lnTo>
                    <a:pt x="1191674" y="729541"/>
                  </a:lnTo>
                  <a:lnTo>
                    <a:pt x="0" y="729541"/>
                  </a:lnTo>
                  <a:close/>
                </a:path>
              </a:pathLst>
            </a:custGeom>
            <a:blipFill>
              <a:blip r:embed="rId3"/>
              <a:stretch>
                <a:fillRect l="-24886" t="0" r="-24886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13819" y="639381"/>
            <a:ext cx="7622688" cy="918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62"/>
              </a:lnSpc>
            </a:pPr>
            <a:r>
              <a:rPr lang="en-US" sz="6600" spc="330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TEORIA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712085" y="6634601"/>
            <a:ext cx="6283780" cy="217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32" indent="-388616" lvl="1">
              <a:lnSpc>
                <a:spcPts val="4319"/>
              </a:lnSpc>
              <a:buAutoNum type="arabicPeriod" startAt="1"/>
            </a:pPr>
            <a:r>
              <a:rPr lang="en-US" sz="3599">
                <a:solidFill>
                  <a:srgbClr val="FFFFFF"/>
                </a:solidFill>
                <a:latin typeface="TT Corals"/>
                <a:ea typeface="TT Corals"/>
                <a:cs typeface="TT Corals"/>
                <a:sym typeface="TT Corals"/>
              </a:rPr>
              <a:t>MONOCROMATICA  </a:t>
            </a:r>
          </a:p>
          <a:p>
            <a:pPr algn="l" marL="777232" indent="-388616" lvl="1">
              <a:lnSpc>
                <a:spcPts val="4319"/>
              </a:lnSpc>
              <a:buAutoNum type="arabicPeriod" startAt="1"/>
            </a:pPr>
            <a:r>
              <a:rPr lang="en-US" sz="3599">
                <a:solidFill>
                  <a:srgbClr val="FFFFFF"/>
                </a:solidFill>
                <a:latin typeface="TT Corals"/>
                <a:ea typeface="TT Corals"/>
                <a:cs typeface="TT Corals"/>
                <a:sym typeface="TT Corals"/>
              </a:rPr>
              <a:t>COMPLEMENTARIA  </a:t>
            </a:r>
          </a:p>
          <a:p>
            <a:pPr algn="l" marL="777232" indent="-388616" lvl="1">
              <a:lnSpc>
                <a:spcPts val="4319"/>
              </a:lnSpc>
              <a:buAutoNum type="arabicPeriod" startAt="1"/>
            </a:pPr>
            <a:r>
              <a:rPr lang="en-US" sz="3599">
                <a:solidFill>
                  <a:srgbClr val="FFFFFF"/>
                </a:solidFill>
                <a:latin typeface="TT Corals"/>
                <a:ea typeface="TT Corals"/>
                <a:cs typeface="TT Corals"/>
                <a:sym typeface="TT Corals"/>
              </a:rPr>
              <a:t>ANALOGA  </a:t>
            </a:r>
          </a:p>
          <a:p>
            <a:pPr algn="l" marL="777232" indent="-388616" lvl="1">
              <a:lnSpc>
                <a:spcPts val="4319"/>
              </a:lnSpc>
              <a:buAutoNum type="arabicPeriod" startAt="1"/>
            </a:pPr>
            <a:r>
              <a:rPr lang="en-US" sz="3599">
                <a:solidFill>
                  <a:srgbClr val="FFFFFF"/>
                </a:solidFill>
                <a:latin typeface="TT Corals"/>
                <a:ea typeface="TT Corals"/>
                <a:cs typeface="TT Corals"/>
                <a:sym typeface="TT Corals"/>
              </a:rPr>
              <a:t>TRIADA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2064856"/>
            <a:ext cx="7070442" cy="162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19"/>
              </a:lnSpc>
            </a:pPr>
            <a:r>
              <a:rPr lang="en-US" sz="3599">
                <a:solidFill>
                  <a:srgbClr val="FFFFFF"/>
                </a:solidFill>
                <a:latin typeface="TT Corals"/>
                <a:ea typeface="TT Corals"/>
                <a:cs typeface="TT Corals"/>
                <a:sym typeface="TT Corals"/>
              </a:rPr>
              <a:t>Realizamos las 4 variantes para combinar que el círculo cromático nos ayuda a realizar.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68384" y="-1179662"/>
            <a:ext cx="3513135" cy="5797606"/>
            <a:chOff x="0" y="0"/>
            <a:chExt cx="498294" cy="82231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8294" cy="822318"/>
            </a:xfrm>
            <a:custGeom>
              <a:avLst/>
              <a:gdLst/>
              <a:ahLst/>
              <a:cxnLst/>
              <a:rect r="r" b="b" t="t" l="l"/>
              <a:pathLst>
                <a:path h="822318" w="498294">
                  <a:moveTo>
                    <a:pt x="0" y="0"/>
                  </a:moveTo>
                  <a:lnTo>
                    <a:pt x="498294" y="0"/>
                  </a:lnTo>
                  <a:lnTo>
                    <a:pt x="498294" y="822318"/>
                  </a:lnTo>
                  <a:lnTo>
                    <a:pt x="0" y="822318"/>
                  </a:lnTo>
                  <a:close/>
                </a:path>
              </a:pathLst>
            </a:custGeom>
            <a:blipFill>
              <a:blip r:embed="rId2"/>
              <a:stretch>
                <a:fillRect l="0" t="-24123" r="0" b="-2412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344886" cy="10287000"/>
            <a:chOff x="0" y="0"/>
            <a:chExt cx="90834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834" cy="2709333"/>
            </a:xfrm>
            <a:custGeom>
              <a:avLst/>
              <a:gdLst/>
              <a:ahLst/>
              <a:cxnLst/>
              <a:rect r="r" b="b" t="t" l="l"/>
              <a:pathLst>
                <a:path h="2709333" w="90834">
                  <a:moveTo>
                    <a:pt x="0" y="0"/>
                  </a:moveTo>
                  <a:lnTo>
                    <a:pt x="90834" y="0"/>
                  </a:lnTo>
                  <a:lnTo>
                    <a:pt x="9083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3020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90834" cy="26807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8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5217917" y="1448009"/>
            <a:ext cx="3548841" cy="8048036"/>
          </a:xfrm>
          <a:custGeom>
            <a:avLst/>
            <a:gdLst/>
            <a:ahLst/>
            <a:cxnLst/>
            <a:rect r="r" b="b" t="t" l="l"/>
            <a:pathLst>
              <a:path h="8048036" w="3548841">
                <a:moveTo>
                  <a:pt x="0" y="0"/>
                </a:moveTo>
                <a:lnTo>
                  <a:pt x="3548842" y="0"/>
                </a:lnTo>
                <a:lnTo>
                  <a:pt x="3548842" y="8048036"/>
                </a:lnTo>
                <a:lnTo>
                  <a:pt x="0" y="8048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13" t="0" r="-3513" b="-1546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268384" y="4381823"/>
            <a:ext cx="4124778" cy="5688766"/>
          </a:xfrm>
          <a:custGeom>
            <a:avLst/>
            <a:gdLst/>
            <a:ahLst/>
            <a:cxnLst/>
            <a:rect r="r" b="b" t="t" l="l"/>
            <a:pathLst>
              <a:path h="5688766" w="4124778">
                <a:moveTo>
                  <a:pt x="0" y="0"/>
                </a:moveTo>
                <a:lnTo>
                  <a:pt x="4124778" y="0"/>
                </a:lnTo>
                <a:lnTo>
                  <a:pt x="4124778" y="5688766"/>
                </a:lnTo>
                <a:lnTo>
                  <a:pt x="0" y="5688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80" t="-20342" r="-22913" b="-1867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39790" y="357805"/>
            <a:ext cx="3929100" cy="8048036"/>
          </a:xfrm>
          <a:custGeom>
            <a:avLst/>
            <a:gdLst/>
            <a:ahLst/>
            <a:cxnLst/>
            <a:rect r="r" b="b" t="t" l="l"/>
            <a:pathLst>
              <a:path h="8048036" w="3929100">
                <a:moveTo>
                  <a:pt x="0" y="0"/>
                </a:moveTo>
                <a:lnTo>
                  <a:pt x="3929100" y="0"/>
                </a:lnTo>
                <a:lnTo>
                  <a:pt x="3929100" y="8048036"/>
                </a:lnTo>
                <a:lnTo>
                  <a:pt x="0" y="80480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139" t="0" r="-37483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88446" y="529418"/>
            <a:ext cx="7622688" cy="918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62"/>
              </a:lnSpc>
            </a:pPr>
            <a:r>
              <a:rPr lang="en-US" sz="6600" spc="330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PRACTICA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88446" y="3028865"/>
            <a:ext cx="3712000" cy="488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19"/>
              </a:lnSpc>
            </a:pPr>
            <a:r>
              <a:rPr lang="en-US" sz="3599">
                <a:solidFill>
                  <a:srgbClr val="FFFFFF"/>
                </a:solidFill>
                <a:latin typeface="TT Corals"/>
                <a:ea typeface="TT Corals"/>
                <a:cs typeface="TT Corals"/>
                <a:sym typeface="TT Corals"/>
              </a:rPr>
              <a:t>Realizamos las diferentes combinaciones de acuerdo al círculo cromático logrando así looks equilibrados y con esto potenciar la venta.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44886" cy="10287000"/>
            <a:chOff x="0" y="0"/>
            <a:chExt cx="90834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834" cy="2709333"/>
            </a:xfrm>
            <a:custGeom>
              <a:avLst/>
              <a:gdLst/>
              <a:ahLst/>
              <a:cxnLst/>
              <a:rect r="r" b="b" t="t" l="l"/>
              <a:pathLst>
                <a:path h="2709333" w="90834">
                  <a:moveTo>
                    <a:pt x="0" y="0"/>
                  </a:moveTo>
                  <a:lnTo>
                    <a:pt x="90834" y="0"/>
                  </a:lnTo>
                  <a:lnTo>
                    <a:pt x="9083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2121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28575"/>
              <a:ext cx="90834" cy="26807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8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144000" y="263010"/>
            <a:ext cx="8876437" cy="4880490"/>
          </a:xfrm>
          <a:custGeom>
            <a:avLst/>
            <a:gdLst/>
            <a:ahLst/>
            <a:cxnLst/>
            <a:rect r="r" b="b" t="t" l="l"/>
            <a:pathLst>
              <a:path h="4880490" w="8876437">
                <a:moveTo>
                  <a:pt x="0" y="0"/>
                </a:moveTo>
                <a:lnTo>
                  <a:pt x="8876437" y="0"/>
                </a:lnTo>
                <a:lnTo>
                  <a:pt x="8876437" y="4880490"/>
                </a:lnTo>
                <a:lnTo>
                  <a:pt x="0" y="4880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90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4886" y="5143500"/>
            <a:ext cx="7960894" cy="4802342"/>
          </a:xfrm>
          <a:custGeom>
            <a:avLst/>
            <a:gdLst/>
            <a:ahLst/>
            <a:cxnLst/>
            <a:rect r="r" b="b" t="t" l="l"/>
            <a:pathLst>
              <a:path h="4802342" w="7960894">
                <a:moveTo>
                  <a:pt x="0" y="0"/>
                </a:moveTo>
                <a:lnTo>
                  <a:pt x="7960894" y="0"/>
                </a:lnTo>
                <a:lnTo>
                  <a:pt x="7960894" y="4802342"/>
                </a:lnTo>
                <a:lnTo>
                  <a:pt x="0" y="4802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4328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20680" y="5422789"/>
            <a:ext cx="8880448" cy="4243764"/>
          </a:xfrm>
          <a:custGeom>
            <a:avLst/>
            <a:gdLst/>
            <a:ahLst/>
            <a:cxnLst/>
            <a:rect r="r" b="b" t="t" l="l"/>
            <a:pathLst>
              <a:path h="4243764" w="8880448">
                <a:moveTo>
                  <a:pt x="0" y="0"/>
                </a:moveTo>
                <a:lnTo>
                  <a:pt x="8880448" y="0"/>
                </a:lnTo>
                <a:lnTo>
                  <a:pt x="8880448" y="4243764"/>
                </a:lnTo>
                <a:lnTo>
                  <a:pt x="0" y="4243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36" t="-33594" r="-22223" b="-16201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13251" y="408876"/>
            <a:ext cx="7292529" cy="1296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29"/>
              </a:lnSpc>
            </a:pPr>
            <a:r>
              <a:rPr lang="en-US" sz="4700" spc="235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REUNION CON EQUIPOS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2443" y="2206919"/>
            <a:ext cx="8643766" cy="217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19"/>
              </a:lnSpc>
            </a:pPr>
            <a:r>
              <a:rPr lang="en-US" sz="3599">
                <a:solidFill>
                  <a:srgbClr val="FFFFFF"/>
                </a:solidFill>
                <a:latin typeface="TT Corals"/>
                <a:ea typeface="TT Corals"/>
                <a:cs typeface="TT Corals"/>
                <a:sym typeface="TT Corals"/>
              </a:rPr>
              <a:t>A fin que todos los equipos conozcan el circulo cromatrico y como funciona  se realizaron pequeñas reuniones donde cada gerente esplico en que consiste este tema.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020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44886" y="459199"/>
            <a:ext cx="5218326" cy="7223182"/>
            <a:chOff x="0" y="0"/>
            <a:chExt cx="740154" cy="102451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40154" cy="1024518"/>
            </a:xfrm>
            <a:custGeom>
              <a:avLst/>
              <a:gdLst/>
              <a:ahLst/>
              <a:cxnLst/>
              <a:rect r="r" b="b" t="t" l="l"/>
              <a:pathLst>
                <a:path h="1024518" w="740154">
                  <a:moveTo>
                    <a:pt x="0" y="0"/>
                  </a:moveTo>
                  <a:lnTo>
                    <a:pt x="740154" y="0"/>
                  </a:lnTo>
                  <a:lnTo>
                    <a:pt x="740154" y="1024518"/>
                  </a:lnTo>
                  <a:lnTo>
                    <a:pt x="0" y="1024518"/>
                  </a:lnTo>
                  <a:close/>
                </a:path>
              </a:pathLst>
            </a:custGeom>
            <a:blipFill>
              <a:blip r:embed="rId2"/>
              <a:stretch>
                <a:fillRect l="-1907" t="0" r="-1907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236622" y="683801"/>
            <a:ext cx="6022678" cy="4918898"/>
            <a:chOff x="0" y="0"/>
            <a:chExt cx="545873" cy="44583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45873" cy="445831"/>
            </a:xfrm>
            <a:custGeom>
              <a:avLst/>
              <a:gdLst/>
              <a:ahLst/>
              <a:cxnLst/>
              <a:rect r="r" b="b" t="t" l="l"/>
              <a:pathLst>
                <a:path h="445831" w="545873">
                  <a:moveTo>
                    <a:pt x="0" y="0"/>
                  </a:moveTo>
                  <a:lnTo>
                    <a:pt x="545873" y="0"/>
                  </a:lnTo>
                  <a:lnTo>
                    <a:pt x="545873" y="445831"/>
                  </a:lnTo>
                  <a:lnTo>
                    <a:pt x="0" y="445831"/>
                  </a:lnTo>
                  <a:close/>
                </a:path>
              </a:pathLst>
            </a:custGeom>
            <a:blipFill>
              <a:blip r:embed="rId3"/>
              <a:stretch>
                <a:fillRect l="0" t="-31626" r="0" b="-31626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344886" cy="10287000"/>
            <a:chOff x="0" y="0"/>
            <a:chExt cx="90834" cy="27093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0834" cy="2709333"/>
            </a:xfrm>
            <a:custGeom>
              <a:avLst/>
              <a:gdLst/>
              <a:ahLst/>
              <a:cxnLst/>
              <a:rect r="r" b="b" t="t" l="l"/>
              <a:pathLst>
                <a:path h="2709333" w="90834">
                  <a:moveTo>
                    <a:pt x="0" y="0"/>
                  </a:moveTo>
                  <a:lnTo>
                    <a:pt x="90834" y="0"/>
                  </a:lnTo>
                  <a:lnTo>
                    <a:pt x="9083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2121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90834" cy="26807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8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184337" y="5934075"/>
            <a:ext cx="7738398" cy="4114800"/>
          </a:xfrm>
          <a:custGeom>
            <a:avLst/>
            <a:gdLst/>
            <a:ahLst/>
            <a:cxnLst/>
            <a:rect r="r" b="b" t="t" l="l"/>
            <a:pathLst>
              <a:path h="4114800" w="7738398">
                <a:moveTo>
                  <a:pt x="0" y="0"/>
                </a:moveTo>
                <a:lnTo>
                  <a:pt x="7738398" y="0"/>
                </a:lnTo>
                <a:lnTo>
                  <a:pt x="7738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32" t="-29840" r="0" b="-2013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155016" y="367692"/>
            <a:ext cx="4767719" cy="5235007"/>
          </a:xfrm>
          <a:custGeom>
            <a:avLst/>
            <a:gdLst/>
            <a:ahLst/>
            <a:cxnLst/>
            <a:rect r="r" b="b" t="t" l="l"/>
            <a:pathLst>
              <a:path h="5235007" w="4767719">
                <a:moveTo>
                  <a:pt x="0" y="0"/>
                </a:moveTo>
                <a:lnTo>
                  <a:pt x="4767719" y="0"/>
                </a:lnTo>
                <a:lnTo>
                  <a:pt x="4767719" y="5235007"/>
                </a:lnTo>
                <a:lnTo>
                  <a:pt x="0" y="52350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143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518529" y="6543675"/>
            <a:ext cx="5950961" cy="271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19"/>
              </a:lnSpc>
            </a:pPr>
            <a:r>
              <a:rPr lang="en-US" sz="3599">
                <a:solidFill>
                  <a:srgbClr val="FFFFFF"/>
                </a:solidFill>
                <a:latin typeface="TT Corals"/>
                <a:ea typeface="TT Corals"/>
                <a:cs typeface="TT Corals"/>
                <a:sym typeface="TT Corals"/>
              </a:rPr>
              <a:t>El equipo conoció esta herramienta (círculo cromático) con el fin de asesorar a nuestros clientes, aumentar su confianza y que tengan mayor productividad.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95194" y="2132271"/>
            <a:ext cx="3353295" cy="6774248"/>
          </a:xfrm>
          <a:custGeom>
            <a:avLst/>
            <a:gdLst/>
            <a:ahLst/>
            <a:cxnLst/>
            <a:rect r="r" b="b" t="t" l="l"/>
            <a:pathLst>
              <a:path h="6774248" w="3353295">
                <a:moveTo>
                  <a:pt x="0" y="0"/>
                </a:moveTo>
                <a:lnTo>
                  <a:pt x="3353296" y="0"/>
                </a:lnTo>
                <a:lnTo>
                  <a:pt x="3353296" y="6774249"/>
                </a:lnTo>
                <a:lnTo>
                  <a:pt x="0" y="6774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9" t="0" r="-7019" b="-701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29515" y="219663"/>
            <a:ext cx="3766551" cy="5033210"/>
          </a:xfrm>
          <a:custGeom>
            <a:avLst/>
            <a:gdLst/>
            <a:ahLst/>
            <a:cxnLst/>
            <a:rect r="r" b="b" t="t" l="l"/>
            <a:pathLst>
              <a:path h="5033210" w="3766551">
                <a:moveTo>
                  <a:pt x="0" y="0"/>
                </a:moveTo>
                <a:lnTo>
                  <a:pt x="3766550" y="0"/>
                </a:lnTo>
                <a:lnTo>
                  <a:pt x="3766550" y="5033210"/>
                </a:lnTo>
                <a:lnTo>
                  <a:pt x="0" y="5033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580" t="-4451" r="0" b="-2184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284196" y="219663"/>
            <a:ext cx="5459024" cy="4923837"/>
          </a:xfrm>
          <a:custGeom>
            <a:avLst/>
            <a:gdLst/>
            <a:ahLst/>
            <a:cxnLst/>
            <a:rect r="r" b="b" t="t" l="l"/>
            <a:pathLst>
              <a:path h="4923837" w="5459024">
                <a:moveTo>
                  <a:pt x="0" y="0"/>
                </a:moveTo>
                <a:lnTo>
                  <a:pt x="5459025" y="0"/>
                </a:lnTo>
                <a:lnTo>
                  <a:pt x="5459025" y="4923837"/>
                </a:lnTo>
                <a:lnTo>
                  <a:pt x="0" y="4923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723" t="0" r="-22723" b="-2134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762815" y="5519395"/>
            <a:ext cx="3575789" cy="4481072"/>
          </a:xfrm>
          <a:custGeom>
            <a:avLst/>
            <a:gdLst/>
            <a:ahLst/>
            <a:cxnLst/>
            <a:rect r="r" b="b" t="t" l="l"/>
            <a:pathLst>
              <a:path h="4481072" w="3575789">
                <a:moveTo>
                  <a:pt x="0" y="0"/>
                </a:moveTo>
                <a:lnTo>
                  <a:pt x="3575789" y="0"/>
                </a:lnTo>
                <a:lnTo>
                  <a:pt x="3575789" y="4481072"/>
                </a:lnTo>
                <a:lnTo>
                  <a:pt x="0" y="44810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9580" r="0" b="-2228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52929" y="5252873"/>
            <a:ext cx="6417660" cy="4747595"/>
          </a:xfrm>
          <a:custGeom>
            <a:avLst/>
            <a:gdLst/>
            <a:ahLst/>
            <a:cxnLst/>
            <a:rect r="r" b="b" t="t" l="l"/>
            <a:pathLst>
              <a:path h="4747595" w="6417660">
                <a:moveTo>
                  <a:pt x="0" y="0"/>
                </a:moveTo>
                <a:lnTo>
                  <a:pt x="6417659" y="0"/>
                </a:lnTo>
                <a:lnTo>
                  <a:pt x="6417659" y="4747594"/>
                </a:lnTo>
                <a:lnTo>
                  <a:pt x="0" y="47475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557" t="-10074" r="-8488" b="-1568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88446" y="529418"/>
            <a:ext cx="7622688" cy="918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62"/>
              </a:lnSpc>
            </a:pPr>
            <a:r>
              <a:rPr lang="en-US" sz="6600" spc="330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PRACTICA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55628" y="3682724"/>
            <a:ext cx="3329128" cy="2921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74"/>
              </a:lnSpc>
            </a:pPr>
            <a:r>
              <a:rPr lang="en-US" sz="3228">
                <a:solidFill>
                  <a:srgbClr val="FFFFFF"/>
                </a:solidFill>
                <a:latin typeface="TT Corals"/>
                <a:ea typeface="TT Corals"/>
                <a:cs typeface="TT Corals"/>
                <a:sym typeface="TT Corals"/>
              </a:rPr>
              <a:t>Los equipos también realizaron sus ejemplos y les permitió aumentar su creatividad y experimentación.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44886" cy="10287000"/>
            <a:chOff x="0" y="0"/>
            <a:chExt cx="90834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834" cy="2709333"/>
            </a:xfrm>
            <a:custGeom>
              <a:avLst/>
              <a:gdLst/>
              <a:ahLst/>
              <a:cxnLst/>
              <a:rect r="r" b="b" t="t" l="l"/>
              <a:pathLst>
                <a:path h="2709333" w="90834">
                  <a:moveTo>
                    <a:pt x="0" y="0"/>
                  </a:moveTo>
                  <a:lnTo>
                    <a:pt x="90834" y="0"/>
                  </a:lnTo>
                  <a:lnTo>
                    <a:pt x="9083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3020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28575"/>
              <a:ext cx="90834" cy="26807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8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30230" y="5536831"/>
            <a:ext cx="4767719" cy="4420559"/>
          </a:xfrm>
          <a:custGeom>
            <a:avLst/>
            <a:gdLst/>
            <a:ahLst/>
            <a:cxnLst/>
            <a:rect r="r" b="b" t="t" l="l"/>
            <a:pathLst>
              <a:path h="4420559" w="4767719">
                <a:moveTo>
                  <a:pt x="0" y="0"/>
                </a:moveTo>
                <a:lnTo>
                  <a:pt x="4767719" y="0"/>
                </a:lnTo>
                <a:lnTo>
                  <a:pt x="4767719" y="4420559"/>
                </a:lnTo>
                <a:lnTo>
                  <a:pt x="0" y="4420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6959" r="0" b="-684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72241" y="406188"/>
            <a:ext cx="7325708" cy="4207828"/>
          </a:xfrm>
          <a:custGeom>
            <a:avLst/>
            <a:gdLst/>
            <a:ahLst/>
            <a:cxnLst/>
            <a:rect r="r" b="b" t="t" l="l"/>
            <a:pathLst>
              <a:path h="4207828" w="7325708">
                <a:moveTo>
                  <a:pt x="0" y="0"/>
                </a:moveTo>
                <a:lnTo>
                  <a:pt x="7325708" y="0"/>
                </a:lnTo>
                <a:lnTo>
                  <a:pt x="7325708" y="4207828"/>
                </a:lnTo>
                <a:lnTo>
                  <a:pt x="0" y="420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5936" r="-27038" b="-1994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99096" y="5039927"/>
            <a:ext cx="4236261" cy="4917464"/>
          </a:xfrm>
          <a:custGeom>
            <a:avLst/>
            <a:gdLst/>
            <a:ahLst/>
            <a:cxnLst/>
            <a:rect r="r" b="b" t="t" l="l"/>
            <a:pathLst>
              <a:path h="4917464" w="4236261">
                <a:moveTo>
                  <a:pt x="0" y="0"/>
                </a:moveTo>
                <a:lnTo>
                  <a:pt x="4236261" y="0"/>
                </a:lnTo>
                <a:lnTo>
                  <a:pt x="4236261" y="4917463"/>
                </a:lnTo>
                <a:lnTo>
                  <a:pt x="0" y="4917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7493" r="-29120" b="-2081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900295" y="2325328"/>
            <a:ext cx="4308301" cy="5429197"/>
          </a:xfrm>
          <a:custGeom>
            <a:avLst/>
            <a:gdLst/>
            <a:ahLst/>
            <a:cxnLst/>
            <a:rect r="r" b="b" t="t" l="l"/>
            <a:pathLst>
              <a:path h="5429197" w="4308301">
                <a:moveTo>
                  <a:pt x="0" y="0"/>
                </a:moveTo>
                <a:lnTo>
                  <a:pt x="4308301" y="0"/>
                </a:lnTo>
                <a:lnTo>
                  <a:pt x="4308301" y="5429197"/>
                </a:lnTo>
                <a:lnTo>
                  <a:pt x="0" y="54291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494" r="0" b="-96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13251" y="1002347"/>
            <a:ext cx="10529946" cy="703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7"/>
              </a:lnSpc>
            </a:pPr>
            <a:r>
              <a:rPr lang="en-US" sz="5100" spc="255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TIENDAS FORANEAS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44886" y="3195799"/>
            <a:ext cx="3329128" cy="3895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74"/>
              </a:lnSpc>
            </a:pPr>
            <a:r>
              <a:rPr lang="en-US" sz="3228">
                <a:solidFill>
                  <a:srgbClr val="FFFFFF"/>
                </a:solidFill>
                <a:latin typeface="TT Corals"/>
                <a:ea typeface="TT Corals"/>
                <a:cs typeface="TT Corals"/>
                <a:sym typeface="TT Corals"/>
              </a:rPr>
              <a:t>En cuanto a las tiendas foráneas, recibieron la información vía Zoom y de la misma manera bajaron la información a sus equipos.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020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62314" y="2253893"/>
            <a:ext cx="12196986" cy="6444852"/>
          </a:xfrm>
          <a:custGeom>
            <a:avLst/>
            <a:gdLst/>
            <a:ahLst/>
            <a:cxnLst/>
            <a:rect r="r" b="b" t="t" l="l"/>
            <a:pathLst>
              <a:path h="6444852" w="12196986">
                <a:moveTo>
                  <a:pt x="0" y="0"/>
                </a:moveTo>
                <a:lnTo>
                  <a:pt x="12196986" y="0"/>
                </a:lnTo>
                <a:lnTo>
                  <a:pt x="12196986" y="6444851"/>
                </a:lnTo>
                <a:lnTo>
                  <a:pt x="0" y="6444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829" t="0" r="-744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13251" y="1002347"/>
            <a:ext cx="10529946" cy="703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7"/>
              </a:lnSpc>
            </a:pPr>
            <a:r>
              <a:rPr lang="en-US" sz="5100" spc="255">
                <a:solidFill>
                  <a:srgbClr val="FFFFFF"/>
                </a:solidFill>
                <a:latin typeface="TAN Mon Cheri"/>
                <a:ea typeface="TAN Mon Cheri"/>
                <a:cs typeface="TAN Mon Cheri"/>
                <a:sym typeface="TAN Mon Cheri"/>
              </a:rPr>
              <a:t>CONCLUSION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741956"/>
            <a:ext cx="3329128" cy="3895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74"/>
              </a:lnSpc>
            </a:pPr>
            <a:r>
              <a:rPr lang="en-US" sz="3228">
                <a:solidFill>
                  <a:srgbClr val="FFFFFF"/>
                </a:solidFill>
                <a:latin typeface="TT Corals"/>
                <a:ea typeface="TT Corals"/>
                <a:cs typeface="TT Corals"/>
                <a:sym typeface="TT Corals"/>
              </a:rPr>
              <a:t>En cuanto a las tiendas foráneas, recibieron la información vía Zoom y de la misma manera bajaron la información a sus equipos.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DAHGDK2eKqQ</dc:identifier>
  <dcterms:modified xsi:type="dcterms:W3CDTF">2011-08-01T06:04:30Z</dcterms:modified>
  <cp:revision>1</cp:revision>
  <dc:title>About Us</dc:title>
</cp:coreProperties>
</file>